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F4B122-7B53-4E13-A6DC-FD394D3AF604}" v="144" dt="2020-01-20T21:29:00.9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Armstrong" userId="52d39f7fa5467e4b" providerId="LiveId" clId="{A7F4B122-7B53-4E13-A6DC-FD394D3AF604}"/>
    <pc:docChg chg="custSel modSld">
      <pc:chgData name="Charles Armstrong" userId="52d39f7fa5467e4b" providerId="LiveId" clId="{A7F4B122-7B53-4E13-A6DC-FD394D3AF604}" dt="2020-01-20T21:29:00.978" v="532" actId="14100"/>
      <pc:docMkLst>
        <pc:docMk/>
      </pc:docMkLst>
      <pc:sldChg chg="modSp">
        <pc:chgData name="Charles Armstrong" userId="52d39f7fa5467e4b" providerId="LiveId" clId="{A7F4B122-7B53-4E13-A6DC-FD394D3AF604}" dt="2020-01-20T21:29:00.978" v="532" actId="14100"/>
        <pc:sldMkLst>
          <pc:docMk/>
          <pc:sldMk cId="1669483410" sldId="257"/>
        </pc:sldMkLst>
        <pc:spChg chg="mod">
          <ac:chgData name="Charles Armstrong" userId="52d39f7fa5467e4b" providerId="LiveId" clId="{A7F4B122-7B53-4E13-A6DC-FD394D3AF604}" dt="2020-01-20T21:25:14.503" v="522" actId="1076"/>
          <ac:spMkLst>
            <pc:docMk/>
            <pc:sldMk cId="1669483410" sldId="257"/>
            <ac:spMk id="2" creationId="{3B1A31EA-BED7-47B6-947F-DF7EC8CE5EC5}"/>
          </ac:spMkLst>
        </pc:spChg>
        <pc:graphicFrameChg chg="mod">
          <ac:chgData name="Charles Armstrong" userId="52d39f7fa5467e4b" providerId="LiveId" clId="{A7F4B122-7B53-4E13-A6DC-FD394D3AF604}" dt="2020-01-20T21:29:00.978" v="532" actId="14100"/>
          <ac:graphicFrameMkLst>
            <pc:docMk/>
            <pc:sldMk cId="1669483410" sldId="257"/>
            <ac:graphicFrameMk id="20" creationId="{B82E85E9-F763-4A38-B430-5BAABC38D49A}"/>
          </ac:graphicFrameMkLst>
        </pc:graphicFrameChg>
      </pc:sldChg>
      <pc:sldChg chg="modSp">
        <pc:chgData name="Charles Armstrong" userId="52d39f7fa5467e4b" providerId="LiveId" clId="{A7F4B122-7B53-4E13-A6DC-FD394D3AF604}" dt="2020-01-20T21:22:21.833" v="396" actId="14100"/>
        <pc:sldMkLst>
          <pc:docMk/>
          <pc:sldMk cId="774885683" sldId="259"/>
        </pc:sldMkLst>
        <pc:graphicFrameChg chg="mod modGraphic">
          <ac:chgData name="Charles Armstrong" userId="52d39f7fa5467e4b" providerId="LiveId" clId="{A7F4B122-7B53-4E13-A6DC-FD394D3AF604}" dt="2020-01-20T21:22:21.833" v="396" actId="14100"/>
          <ac:graphicFrameMkLst>
            <pc:docMk/>
            <pc:sldMk cId="774885683" sldId="259"/>
            <ac:graphicFrameMk id="4" creationId="{29A438AB-C512-422C-AECD-47B7C75BA0B4}"/>
          </ac:graphicFrameMkLst>
        </pc:graphicFrameChg>
      </pc:sldChg>
      <pc:sldChg chg="modSp">
        <pc:chgData name="Charles Armstrong" userId="52d39f7fa5467e4b" providerId="LiveId" clId="{A7F4B122-7B53-4E13-A6DC-FD394D3AF604}" dt="2020-01-20T21:18:39.196" v="381" actId="20577"/>
        <pc:sldMkLst>
          <pc:docMk/>
          <pc:sldMk cId="2451627794" sldId="262"/>
        </pc:sldMkLst>
        <pc:spChg chg="mod">
          <ac:chgData name="Charles Armstrong" userId="52d39f7fa5467e4b" providerId="LiveId" clId="{A7F4B122-7B53-4E13-A6DC-FD394D3AF604}" dt="2020-01-20T21:18:39.196" v="381" actId="20577"/>
          <ac:spMkLst>
            <pc:docMk/>
            <pc:sldMk cId="2451627794" sldId="262"/>
            <ac:spMk id="3" creationId="{4F1ACBFE-3735-4357-B9D0-DC5E6ADA22AA}"/>
          </ac:spMkLst>
        </pc:spChg>
        <pc:spChg chg="mod">
          <ac:chgData name="Charles Armstrong" userId="52d39f7fa5467e4b" providerId="LiveId" clId="{A7F4B122-7B53-4E13-A6DC-FD394D3AF604}" dt="2020-01-20T21:16:28.728" v="339" actId="1076"/>
          <ac:spMkLst>
            <pc:docMk/>
            <pc:sldMk cId="2451627794" sldId="262"/>
            <ac:spMk id="4" creationId="{45573606-CDC2-4A97-A463-33D7A24AE7E1}"/>
          </ac:spMkLst>
        </pc:spChg>
        <pc:spChg chg="mod">
          <ac:chgData name="Charles Armstrong" userId="52d39f7fa5467e4b" providerId="LiveId" clId="{A7F4B122-7B53-4E13-A6DC-FD394D3AF604}" dt="2020-01-20T21:16:25.829" v="338" actId="1076"/>
          <ac:spMkLst>
            <pc:docMk/>
            <pc:sldMk cId="2451627794" sldId="262"/>
            <ac:spMk id="5" creationId="{32BC922E-4484-4002-8E48-21B0049A1692}"/>
          </ac:spMkLst>
        </pc:spChg>
        <pc:graphicFrameChg chg="modGraphic">
          <ac:chgData name="Charles Armstrong" userId="52d39f7fa5467e4b" providerId="LiveId" clId="{A7F4B122-7B53-4E13-A6DC-FD394D3AF604}" dt="2020-01-20T21:10:11.340" v="71" actId="14100"/>
          <ac:graphicFrameMkLst>
            <pc:docMk/>
            <pc:sldMk cId="2451627794" sldId="262"/>
            <ac:graphicFrameMk id="2" creationId="{69F2DA09-7AFE-42FB-9634-AA0575D4380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5FA60D-04F6-49DA-876C-49A309B07EC6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4BDAE56-F55D-4690-92C6-2FFEE5679A23}">
      <dgm:prSet custT="1"/>
      <dgm:spPr/>
      <dgm:t>
        <a:bodyPr/>
        <a:lstStyle/>
        <a:p>
          <a:r>
            <a:rPr lang="en-US" sz="1800" dirty="0"/>
            <a:t>Capital items are looked at in two basic types … Capital Asset Acquisitions &amp; Capital Projects … </a:t>
          </a:r>
        </a:p>
      </dgm:t>
    </dgm:pt>
    <dgm:pt modelId="{813D6E85-CDC7-4477-9558-DCCABF6AF0AB}" type="parTrans" cxnId="{6982628A-733E-462B-90DE-A14C3CF3D5BC}">
      <dgm:prSet/>
      <dgm:spPr/>
      <dgm:t>
        <a:bodyPr/>
        <a:lstStyle/>
        <a:p>
          <a:endParaRPr lang="en-US"/>
        </a:p>
      </dgm:t>
    </dgm:pt>
    <dgm:pt modelId="{2993ECA5-5E43-4063-8630-9BEF56524678}" type="sibTrans" cxnId="{6982628A-733E-462B-90DE-A14C3CF3D5BC}">
      <dgm:prSet/>
      <dgm:spPr/>
      <dgm:t>
        <a:bodyPr/>
        <a:lstStyle/>
        <a:p>
          <a:endParaRPr lang="en-US"/>
        </a:p>
      </dgm:t>
    </dgm:pt>
    <dgm:pt modelId="{CAAD42FC-BFDF-49F3-B8ED-69D903627CF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/>
            <a:t>Capital Asset Acquisitions </a:t>
          </a:r>
          <a:r>
            <a:rPr lang="en-US" sz="1600" dirty="0"/>
            <a:t>– Assets that are to be acquired (purchased, made, etc.) that are to replace existing items, to enhance existing shooting activities and/or regulatory required items. Typically these are simple “buys” and installs – buy/install/use quickly. Example: Target stands, tables, steel plates, etc.</a:t>
          </a:r>
        </a:p>
      </dgm:t>
    </dgm:pt>
    <dgm:pt modelId="{1F2B65F8-AD56-44DA-B47C-0225C7C59E4B}" type="parTrans" cxnId="{7D654C8D-A414-45D8-A06C-70B4812D13C5}">
      <dgm:prSet/>
      <dgm:spPr/>
      <dgm:t>
        <a:bodyPr/>
        <a:lstStyle/>
        <a:p>
          <a:endParaRPr lang="en-US"/>
        </a:p>
      </dgm:t>
    </dgm:pt>
    <dgm:pt modelId="{52934384-22A6-4528-AF67-191C3AC96CBD}" type="sibTrans" cxnId="{7D654C8D-A414-45D8-A06C-70B4812D13C5}">
      <dgm:prSet/>
      <dgm:spPr/>
      <dgm:t>
        <a:bodyPr/>
        <a:lstStyle/>
        <a:p>
          <a:endParaRPr lang="en-US"/>
        </a:p>
      </dgm:t>
    </dgm:pt>
    <dgm:pt modelId="{22AD5D5A-0EE1-4507-8A9D-E9BFB0DCB03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/>
            <a:t>Capital Projects </a:t>
          </a:r>
          <a:r>
            <a:rPr lang="en-US" sz="1600" dirty="0"/>
            <a:t>– Assets that are a “project” – items that require many activities and assets to enact. Typically the are longer term items that need permits or plans, site work, and/or multiple disciplines (plumber, electrician, etc.).  Example: Raised archery stand, “No Blue Sky” barriers, new pits, etc.  </a:t>
          </a:r>
        </a:p>
      </dgm:t>
    </dgm:pt>
    <dgm:pt modelId="{DBE9761C-931D-4ACA-A014-282E292A557E}" type="parTrans" cxnId="{576B1150-62FD-4C0B-B80F-1BAE535B8435}">
      <dgm:prSet/>
      <dgm:spPr/>
      <dgm:t>
        <a:bodyPr/>
        <a:lstStyle/>
        <a:p>
          <a:endParaRPr lang="en-US"/>
        </a:p>
      </dgm:t>
    </dgm:pt>
    <dgm:pt modelId="{39EC06AC-E4F8-4554-9E84-3B21952F5A74}" type="sibTrans" cxnId="{576B1150-62FD-4C0B-B80F-1BAE535B8435}">
      <dgm:prSet/>
      <dgm:spPr/>
      <dgm:t>
        <a:bodyPr/>
        <a:lstStyle/>
        <a:p>
          <a:endParaRPr lang="en-US"/>
        </a:p>
      </dgm:t>
    </dgm:pt>
    <dgm:pt modelId="{B7F13804-3745-410D-90AF-8EE6C6F86E56}">
      <dgm:prSet custT="1"/>
      <dgm:spPr/>
      <dgm:t>
        <a:bodyPr/>
        <a:lstStyle/>
        <a:p>
          <a:r>
            <a:rPr lang="en-US" sz="1800" dirty="0"/>
            <a:t>Our Capital plan is comprised of key new items … </a:t>
          </a:r>
        </a:p>
      </dgm:t>
    </dgm:pt>
    <dgm:pt modelId="{F37DC4F4-5E19-406A-B14F-433D2A15DDF1}" type="parTrans" cxnId="{9945A60D-D514-4A27-A7B2-33B635A72AC3}">
      <dgm:prSet/>
      <dgm:spPr/>
      <dgm:t>
        <a:bodyPr/>
        <a:lstStyle/>
        <a:p>
          <a:endParaRPr lang="en-US"/>
        </a:p>
      </dgm:t>
    </dgm:pt>
    <dgm:pt modelId="{D6CA0220-D94E-4878-BBA7-B855C29F9C4D}" type="sibTrans" cxnId="{9945A60D-D514-4A27-A7B2-33B635A72AC3}">
      <dgm:prSet/>
      <dgm:spPr/>
      <dgm:t>
        <a:bodyPr/>
        <a:lstStyle/>
        <a:p>
          <a:endParaRPr lang="en-US"/>
        </a:p>
      </dgm:t>
    </dgm:pt>
    <dgm:pt modelId="{C5560394-8904-489A-B55A-EE0E1FE7288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New Key Items that have been reviewed and approved by the Board of Directors to be submitted to the membership for review and approval.  </a:t>
          </a:r>
        </a:p>
      </dgm:t>
    </dgm:pt>
    <dgm:pt modelId="{0AB3AD04-A5E7-4570-8AAC-D55967BC9646}" type="parTrans" cxnId="{A35DF756-3F62-4B8A-9E16-04FD78ED284E}">
      <dgm:prSet/>
      <dgm:spPr/>
      <dgm:t>
        <a:bodyPr/>
        <a:lstStyle/>
        <a:p>
          <a:endParaRPr lang="en-US"/>
        </a:p>
      </dgm:t>
    </dgm:pt>
    <dgm:pt modelId="{5793F088-629C-4EA4-BB40-81B76EBB685D}" type="sibTrans" cxnId="{A35DF756-3F62-4B8A-9E16-04FD78ED284E}">
      <dgm:prSet/>
      <dgm:spPr/>
      <dgm:t>
        <a:bodyPr/>
        <a:lstStyle/>
        <a:p>
          <a:endParaRPr lang="en-US"/>
        </a:p>
      </dgm:t>
    </dgm:pt>
    <dgm:pt modelId="{21292882-294D-411E-88CD-048107EF62D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Not all items (assets/enhancements) that are part of the overall enhancement of the club and property are included in the submitted list.  This list has been tempered by immediate need/benefit, cost of not doing, existing funds, ability to be permits and current income.</a:t>
          </a:r>
        </a:p>
      </dgm:t>
    </dgm:pt>
    <dgm:pt modelId="{2037CD44-E613-4E0F-9CA6-A239937B3224}" type="parTrans" cxnId="{FC0D452E-0943-47D4-A3E5-63ECF706CD0F}">
      <dgm:prSet/>
      <dgm:spPr/>
      <dgm:t>
        <a:bodyPr/>
        <a:lstStyle/>
        <a:p>
          <a:endParaRPr lang="en-US"/>
        </a:p>
      </dgm:t>
    </dgm:pt>
    <dgm:pt modelId="{D456B446-B942-4AA9-A36C-8131339FEFBC}" type="sibTrans" cxnId="{FC0D452E-0943-47D4-A3E5-63ECF706CD0F}">
      <dgm:prSet/>
      <dgm:spPr/>
      <dgm:t>
        <a:bodyPr/>
        <a:lstStyle/>
        <a:p>
          <a:endParaRPr lang="en-US"/>
        </a:p>
      </dgm:t>
    </dgm:pt>
    <dgm:pt modelId="{7F9E1D9E-977E-4D1A-9344-3D4F4C7FE5D5}">
      <dgm:prSet custT="1"/>
      <dgm:spPr/>
      <dgm:t>
        <a:bodyPr/>
        <a:lstStyle/>
        <a:p>
          <a:r>
            <a:rPr lang="en-US" sz="1800" dirty="0"/>
            <a:t>There does exist a set of Capital items (Assets &amp; Projects) that have been previously approved, and funds set aside – list is included in this presentation</a:t>
          </a:r>
        </a:p>
      </dgm:t>
    </dgm:pt>
    <dgm:pt modelId="{EBD7A203-9A4F-4AB2-8DB9-E128117CF030}" type="parTrans" cxnId="{966655A1-9CCA-4378-AF18-DAEB4E94C4CB}">
      <dgm:prSet/>
      <dgm:spPr/>
      <dgm:t>
        <a:bodyPr/>
        <a:lstStyle/>
        <a:p>
          <a:endParaRPr lang="en-US"/>
        </a:p>
      </dgm:t>
    </dgm:pt>
    <dgm:pt modelId="{9E814CB6-F6C0-4F40-904D-8298F62E2610}" type="sibTrans" cxnId="{966655A1-9CCA-4378-AF18-DAEB4E94C4CB}">
      <dgm:prSet/>
      <dgm:spPr/>
      <dgm:t>
        <a:bodyPr/>
        <a:lstStyle/>
        <a:p>
          <a:endParaRPr lang="en-US"/>
        </a:p>
      </dgm:t>
    </dgm:pt>
    <dgm:pt modelId="{EA910C04-18EE-453A-9F77-40C5EDD7E4FD}">
      <dgm:prSet custT="1"/>
      <dgm:spPr/>
      <dgm:t>
        <a:bodyPr/>
        <a:lstStyle/>
        <a:p>
          <a:r>
            <a:rPr lang="en-US" sz="1800" dirty="0"/>
            <a:t>Large projects (typically Capital Projects) not yet ready for execution, and those requiring site permits will be presented to the membership at a later time when they are ready for execution.</a:t>
          </a:r>
        </a:p>
      </dgm:t>
    </dgm:pt>
    <dgm:pt modelId="{798BACE4-16F1-4A6F-8B11-9118C31D88E5}" type="parTrans" cxnId="{475D7A4E-7D1A-4345-8E06-3F2C643A4EEE}">
      <dgm:prSet/>
      <dgm:spPr/>
      <dgm:t>
        <a:bodyPr/>
        <a:lstStyle/>
        <a:p>
          <a:endParaRPr lang="en-US"/>
        </a:p>
      </dgm:t>
    </dgm:pt>
    <dgm:pt modelId="{C11F001D-F530-48DD-8232-7DD38E0CBBC8}" type="sibTrans" cxnId="{475D7A4E-7D1A-4345-8E06-3F2C643A4EEE}">
      <dgm:prSet/>
      <dgm:spPr/>
      <dgm:t>
        <a:bodyPr/>
        <a:lstStyle/>
        <a:p>
          <a:endParaRPr lang="en-US"/>
        </a:p>
      </dgm:t>
    </dgm:pt>
    <dgm:pt modelId="{A532F053-4E44-4F55-A13C-3B0BB0E24461}">
      <dgm:prSet custT="1"/>
      <dgm:spPr/>
      <dgm:t>
        <a:bodyPr/>
        <a:lstStyle/>
        <a:p>
          <a:r>
            <a:rPr lang="en-US" sz="1800" dirty="0"/>
            <a:t>Membership Renewals for 2020 are lagging 2019 rates - $165K vs $176K </a:t>
          </a:r>
        </a:p>
      </dgm:t>
    </dgm:pt>
    <dgm:pt modelId="{C49961A9-466B-4E3E-BE82-F3F9AB9362D0}" type="parTrans" cxnId="{B38D069D-F555-4752-8645-EAFF455B21A4}">
      <dgm:prSet/>
      <dgm:spPr/>
      <dgm:t>
        <a:bodyPr/>
        <a:lstStyle/>
        <a:p>
          <a:endParaRPr lang="en-US"/>
        </a:p>
      </dgm:t>
    </dgm:pt>
    <dgm:pt modelId="{3FCD3D15-C146-4167-AEAC-4DB5D6652F0F}" type="sibTrans" cxnId="{B38D069D-F555-4752-8645-EAFF455B21A4}">
      <dgm:prSet/>
      <dgm:spPr/>
      <dgm:t>
        <a:bodyPr/>
        <a:lstStyle/>
        <a:p>
          <a:endParaRPr lang="en-US"/>
        </a:p>
      </dgm:t>
    </dgm:pt>
    <dgm:pt modelId="{2AA7684C-DB1B-4AC4-9805-7C37CB8F727B}" type="pres">
      <dgm:prSet presAssocID="{EC5FA60D-04F6-49DA-876C-49A309B07EC6}" presName="linear" presStyleCnt="0">
        <dgm:presLayoutVars>
          <dgm:animLvl val="lvl"/>
          <dgm:resizeHandles val="exact"/>
        </dgm:presLayoutVars>
      </dgm:prSet>
      <dgm:spPr/>
    </dgm:pt>
    <dgm:pt modelId="{BCCAD749-76E2-424C-B689-339BAFAFB88E}" type="pres">
      <dgm:prSet presAssocID="{C4BDAE56-F55D-4690-92C6-2FFEE5679A23}" presName="parentText" presStyleLbl="node1" presStyleIdx="0" presStyleCnt="5" custScaleY="49998">
        <dgm:presLayoutVars>
          <dgm:chMax val="0"/>
          <dgm:bulletEnabled val="1"/>
        </dgm:presLayoutVars>
      </dgm:prSet>
      <dgm:spPr/>
    </dgm:pt>
    <dgm:pt modelId="{95EDBBE6-6053-48F5-91EC-035C01BC9EA6}" type="pres">
      <dgm:prSet presAssocID="{C4BDAE56-F55D-4690-92C6-2FFEE5679A23}" presName="childText" presStyleLbl="revTx" presStyleIdx="0" presStyleCnt="2">
        <dgm:presLayoutVars>
          <dgm:bulletEnabled val="1"/>
        </dgm:presLayoutVars>
      </dgm:prSet>
      <dgm:spPr/>
    </dgm:pt>
    <dgm:pt modelId="{DF7889FA-828E-4DBC-8E50-ED598B716AFA}" type="pres">
      <dgm:prSet presAssocID="{B7F13804-3745-410D-90AF-8EE6C6F86E56}" presName="parentText" presStyleLbl="node1" presStyleIdx="1" presStyleCnt="5" custScaleY="48723">
        <dgm:presLayoutVars>
          <dgm:chMax val="0"/>
          <dgm:bulletEnabled val="1"/>
        </dgm:presLayoutVars>
      </dgm:prSet>
      <dgm:spPr/>
    </dgm:pt>
    <dgm:pt modelId="{1BBEF1E1-CC4D-4790-9B61-F1AFD0D7A341}" type="pres">
      <dgm:prSet presAssocID="{B7F13804-3745-410D-90AF-8EE6C6F86E56}" presName="childText" presStyleLbl="revTx" presStyleIdx="1" presStyleCnt="2">
        <dgm:presLayoutVars>
          <dgm:bulletEnabled val="1"/>
        </dgm:presLayoutVars>
      </dgm:prSet>
      <dgm:spPr/>
    </dgm:pt>
    <dgm:pt modelId="{7FCD33F3-C06A-44F2-BC2A-57CB5865C89D}" type="pres">
      <dgm:prSet presAssocID="{7F9E1D9E-977E-4D1A-9344-3D4F4C7FE5D5}" presName="parentText" presStyleLbl="node1" presStyleIdx="2" presStyleCnt="5" custScaleY="63169">
        <dgm:presLayoutVars>
          <dgm:chMax val="0"/>
          <dgm:bulletEnabled val="1"/>
        </dgm:presLayoutVars>
      </dgm:prSet>
      <dgm:spPr/>
    </dgm:pt>
    <dgm:pt modelId="{E3A16E39-8764-4B20-A23A-148EAE9E289C}" type="pres">
      <dgm:prSet presAssocID="{9E814CB6-F6C0-4F40-904D-8298F62E2610}" presName="spacer" presStyleCnt="0"/>
      <dgm:spPr/>
    </dgm:pt>
    <dgm:pt modelId="{125B2E10-3364-4580-A688-0D42ED034C89}" type="pres">
      <dgm:prSet presAssocID="{EA910C04-18EE-453A-9F77-40C5EDD7E4FD}" presName="parentText" presStyleLbl="node1" presStyleIdx="3" presStyleCnt="5" custScaleY="89040">
        <dgm:presLayoutVars>
          <dgm:chMax val="0"/>
          <dgm:bulletEnabled val="1"/>
        </dgm:presLayoutVars>
      </dgm:prSet>
      <dgm:spPr/>
    </dgm:pt>
    <dgm:pt modelId="{CD90810C-6D2E-4825-92C3-93CBC19DB0FD}" type="pres">
      <dgm:prSet presAssocID="{C11F001D-F530-48DD-8232-7DD38E0CBBC8}" presName="spacer" presStyleCnt="0"/>
      <dgm:spPr/>
    </dgm:pt>
    <dgm:pt modelId="{FE2EA13A-D4B1-48DA-A15D-06F2B430C1BC}" type="pres">
      <dgm:prSet presAssocID="{A532F053-4E44-4F55-A13C-3B0BB0E24461}" presName="parentText" presStyleLbl="node1" presStyleIdx="4" presStyleCnt="5" custScaleY="46418">
        <dgm:presLayoutVars>
          <dgm:chMax val="0"/>
          <dgm:bulletEnabled val="1"/>
        </dgm:presLayoutVars>
      </dgm:prSet>
      <dgm:spPr/>
    </dgm:pt>
  </dgm:ptLst>
  <dgm:cxnLst>
    <dgm:cxn modelId="{9945A60D-D514-4A27-A7B2-33B635A72AC3}" srcId="{EC5FA60D-04F6-49DA-876C-49A309B07EC6}" destId="{B7F13804-3745-410D-90AF-8EE6C6F86E56}" srcOrd="1" destOrd="0" parTransId="{F37DC4F4-5E19-406A-B14F-433D2A15DDF1}" sibTransId="{D6CA0220-D94E-4878-BBA7-B855C29F9C4D}"/>
    <dgm:cxn modelId="{D4C2D80D-3B52-41F2-85D3-F545A781D5C5}" type="presOf" srcId="{C5560394-8904-489A-B55A-EE0E1FE72887}" destId="{1BBEF1E1-CC4D-4790-9B61-F1AFD0D7A341}" srcOrd="0" destOrd="0" presId="urn:microsoft.com/office/officeart/2005/8/layout/vList2"/>
    <dgm:cxn modelId="{FC0D452E-0943-47D4-A3E5-63ECF706CD0F}" srcId="{B7F13804-3745-410D-90AF-8EE6C6F86E56}" destId="{21292882-294D-411E-88CD-048107EF62D3}" srcOrd="1" destOrd="0" parTransId="{2037CD44-E613-4E0F-9CA6-A239937B3224}" sibTransId="{D456B446-B942-4AA9-A36C-8131339FEFBC}"/>
    <dgm:cxn modelId="{3181FD42-79AD-4E0F-A34D-1510ABBAC39D}" type="presOf" srcId="{EC5FA60D-04F6-49DA-876C-49A309B07EC6}" destId="{2AA7684C-DB1B-4AC4-9805-7C37CB8F727B}" srcOrd="0" destOrd="0" presId="urn:microsoft.com/office/officeart/2005/8/layout/vList2"/>
    <dgm:cxn modelId="{35CF4D6D-FEEB-4391-B61F-595EE49EB9A8}" type="presOf" srcId="{B7F13804-3745-410D-90AF-8EE6C6F86E56}" destId="{DF7889FA-828E-4DBC-8E50-ED598B716AFA}" srcOrd="0" destOrd="0" presId="urn:microsoft.com/office/officeart/2005/8/layout/vList2"/>
    <dgm:cxn modelId="{475D7A4E-7D1A-4345-8E06-3F2C643A4EEE}" srcId="{EC5FA60D-04F6-49DA-876C-49A309B07EC6}" destId="{EA910C04-18EE-453A-9F77-40C5EDD7E4FD}" srcOrd="3" destOrd="0" parTransId="{798BACE4-16F1-4A6F-8B11-9118C31D88E5}" sibTransId="{C11F001D-F530-48DD-8232-7DD38E0CBBC8}"/>
    <dgm:cxn modelId="{576B1150-62FD-4C0B-B80F-1BAE535B8435}" srcId="{C4BDAE56-F55D-4690-92C6-2FFEE5679A23}" destId="{22AD5D5A-0EE1-4507-8A9D-E9BFB0DCB03F}" srcOrd="1" destOrd="0" parTransId="{DBE9761C-931D-4ACA-A014-282E292A557E}" sibTransId="{39EC06AC-E4F8-4554-9E84-3B21952F5A74}"/>
    <dgm:cxn modelId="{A35DF756-3F62-4B8A-9E16-04FD78ED284E}" srcId="{B7F13804-3745-410D-90AF-8EE6C6F86E56}" destId="{C5560394-8904-489A-B55A-EE0E1FE72887}" srcOrd="0" destOrd="0" parTransId="{0AB3AD04-A5E7-4570-8AAC-D55967BC9646}" sibTransId="{5793F088-629C-4EA4-BB40-81B76EBB685D}"/>
    <dgm:cxn modelId="{A9391F7A-A3FB-49DE-B50D-55273ED81E54}" type="presOf" srcId="{21292882-294D-411E-88CD-048107EF62D3}" destId="{1BBEF1E1-CC4D-4790-9B61-F1AFD0D7A341}" srcOrd="0" destOrd="1" presId="urn:microsoft.com/office/officeart/2005/8/layout/vList2"/>
    <dgm:cxn modelId="{C60CC17D-3A56-477C-8445-ACF5286AA289}" type="presOf" srcId="{7F9E1D9E-977E-4D1A-9344-3D4F4C7FE5D5}" destId="{7FCD33F3-C06A-44F2-BC2A-57CB5865C89D}" srcOrd="0" destOrd="0" presId="urn:microsoft.com/office/officeart/2005/8/layout/vList2"/>
    <dgm:cxn modelId="{161AFB7F-FA45-48A6-AF94-D73D8EFA39C5}" type="presOf" srcId="{C4BDAE56-F55D-4690-92C6-2FFEE5679A23}" destId="{BCCAD749-76E2-424C-B689-339BAFAFB88E}" srcOrd="0" destOrd="0" presId="urn:microsoft.com/office/officeart/2005/8/layout/vList2"/>
    <dgm:cxn modelId="{B38CCB88-B2C1-4D49-8B56-B635795380FE}" type="presOf" srcId="{EA910C04-18EE-453A-9F77-40C5EDD7E4FD}" destId="{125B2E10-3364-4580-A688-0D42ED034C89}" srcOrd="0" destOrd="0" presId="urn:microsoft.com/office/officeart/2005/8/layout/vList2"/>
    <dgm:cxn modelId="{6982628A-733E-462B-90DE-A14C3CF3D5BC}" srcId="{EC5FA60D-04F6-49DA-876C-49A309B07EC6}" destId="{C4BDAE56-F55D-4690-92C6-2FFEE5679A23}" srcOrd="0" destOrd="0" parTransId="{813D6E85-CDC7-4477-9558-DCCABF6AF0AB}" sibTransId="{2993ECA5-5E43-4063-8630-9BEF56524678}"/>
    <dgm:cxn modelId="{7D654C8D-A414-45D8-A06C-70B4812D13C5}" srcId="{C4BDAE56-F55D-4690-92C6-2FFEE5679A23}" destId="{CAAD42FC-BFDF-49F3-B8ED-69D903627CFC}" srcOrd="0" destOrd="0" parTransId="{1F2B65F8-AD56-44DA-B47C-0225C7C59E4B}" sibTransId="{52934384-22A6-4528-AF67-191C3AC96CBD}"/>
    <dgm:cxn modelId="{530CBF9A-5B50-4C2B-846E-BED38EDE526F}" type="presOf" srcId="{CAAD42FC-BFDF-49F3-B8ED-69D903627CFC}" destId="{95EDBBE6-6053-48F5-91EC-035C01BC9EA6}" srcOrd="0" destOrd="0" presId="urn:microsoft.com/office/officeart/2005/8/layout/vList2"/>
    <dgm:cxn modelId="{B38D069D-F555-4752-8645-EAFF455B21A4}" srcId="{EC5FA60D-04F6-49DA-876C-49A309B07EC6}" destId="{A532F053-4E44-4F55-A13C-3B0BB0E24461}" srcOrd="4" destOrd="0" parTransId="{C49961A9-466B-4E3E-BE82-F3F9AB9362D0}" sibTransId="{3FCD3D15-C146-4167-AEAC-4DB5D6652F0F}"/>
    <dgm:cxn modelId="{966655A1-9CCA-4378-AF18-DAEB4E94C4CB}" srcId="{EC5FA60D-04F6-49DA-876C-49A309B07EC6}" destId="{7F9E1D9E-977E-4D1A-9344-3D4F4C7FE5D5}" srcOrd="2" destOrd="0" parTransId="{EBD7A203-9A4F-4AB2-8DB9-E128117CF030}" sibTransId="{9E814CB6-F6C0-4F40-904D-8298F62E2610}"/>
    <dgm:cxn modelId="{FBCAB5AA-EB57-4544-9CC9-18C5C073B4CC}" type="presOf" srcId="{22AD5D5A-0EE1-4507-8A9D-E9BFB0DCB03F}" destId="{95EDBBE6-6053-48F5-91EC-035C01BC9EA6}" srcOrd="0" destOrd="1" presId="urn:microsoft.com/office/officeart/2005/8/layout/vList2"/>
    <dgm:cxn modelId="{E7C0ADF5-20B4-4386-A389-F609A83A20B7}" type="presOf" srcId="{A532F053-4E44-4F55-A13C-3B0BB0E24461}" destId="{FE2EA13A-D4B1-48DA-A15D-06F2B430C1BC}" srcOrd="0" destOrd="0" presId="urn:microsoft.com/office/officeart/2005/8/layout/vList2"/>
    <dgm:cxn modelId="{30576144-E92C-42DF-B14C-884EF0773F4C}" type="presParOf" srcId="{2AA7684C-DB1B-4AC4-9805-7C37CB8F727B}" destId="{BCCAD749-76E2-424C-B689-339BAFAFB88E}" srcOrd="0" destOrd="0" presId="urn:microsoft.com/office/officeart/2005/8/layout/vList2"/>
    <dgm:cxn modelId="{966A37EE-1732-457E-BF0C-B33E1F51BA09}" type="presParOf" srcId="{2AA7684C-DB1B-4AC4-9805-7C37CB8F727B}" destId="{95EDBBE6-6053-48F5-91EC-035C01BC9EA6}" srcOrd="1" destOrd="0" presId="urn:microsoft.com/office/officeart/2005/8/layout/vList2"/>
    <dgm:cxn modelId="{CAF91B68-A450-4A7D-A430-65B9FC9A820B}" type="presParOf" srcId="{2AA7684C-DB1B-4AC4-9805-7C37CB8F727B}" destId="{DF7889FA-828E-4DBC-8E50-ED598B716AFA}" srcOrd="2" destOrd="0" presId="urn:microsoft.com/office/officeart/2005/8/layout/vList2"/>
    <dgm:cxn modelId="{F850449B-E61D-452E-9AFC-DDD4B729B5BC}" type="presParOf" srcId="{2AA7684C-DB1B-4AC4-9805-7C37CB8F727B}" destId="{1BBEF1E1-CC4D-4790-9B61-F1AFD0D7A341}" srcOrd="3" destOrd="0" presId="urn:microsoft.com/office/officeart/2005/8/layout/vList2"/>
    <dgm:cxn modelId="{9878ECBC-1D88-459D-82F6-C33A63297DBE}" type="presParOf" srcId="{2AA7684C-DB1B-4AC4-9805-7C37CB8F727B}" destId="{7FCD33F3-C06A-44F2-BC2A-57CB5865C89D}" srcOrd="4" destOrd="0" presId="urn:microsoft.com/office/officeart/2005/8/layout/vList2"/>
    <dgm:cxn modelId="{9E1ECAF8-E575-41AD-9447-D87BA0B7695D}" type="presParOf" srcId="{2AA7684C-DB1B-4AC4-9805-7C37CB8F727B}" destId="{E3A16E39-8764-4B20-A23A-148EAE9E289C}" srcOrd="5" destOrd="0" presId="urn:microsoft.com/office/officeart/2005/8/layout/vList2"/>
    <dgm:cxn modelId="{E6D299A5-1D08-4D13-833D-74058204FCA5}" type="presParOf" srcId="{2AA7684C-DB1B-4AC4-9805-7C37CB8F727B}" destId="{125B2E10-3364-4580-A688-0D42ED034C89}" srcOrd="6" destOrd="0" presId="urn:microsoft.com/office/officeart/2005/8/layout/vList2"/>
    <dgm:cxn modelId="{9275A55E-06D1-409A-AC51-B9850E198ED4}" type="presParOf" srcId="{2AA7684C-DB1B-4AC4-9805-7C37CB8F727B}" destId="{CD90810C-6D2E-4825-92C3-93CBC19DB0FD}" srcOrd="7" destOrd="0" presId="urn:microsoft.com/office/officeart/2005/8/layout/vList2"/>
    <dgm:cxn modelId="{56646442-4367-4A61-8614-B71089156613}" type="presParOf" srcId="{2AA7684C-DB1B-4AC4-9805-7C37CB8F727B}" destId="{FE2EA13A-D4B1-48DA-A15D-06F2B430C1B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AD749-76E2-424C-B689-339BAFAFB88E}">
      <dsp:nvSpPr>
        <dsp:cNvPr id="0" name=""/>
        <dsp:cNvSpPr/>
      </dsp:nvSpPr>
      <dsp:spPr>
        <a:xfrm>
          <a:off x="0" y="5923"/>
          <a:ext cx="8934319" cy="50541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Capital items are looked at in two basic types … Capital Asset Acquisitions &amp; Capital Projects … </a:t>
          </a:r>
        </a:p>
      </dsp:txBody>
      <dsp:txXfrm>
        <a:off x="24673" y="30596"/>
        <a:ext cx="8884973" cy="456073"/>
      </dsp:txXfrm>
    </dsp:sp>
    <dsp:sp modelId="{95EDBBE6-6053-48F5-91EC-035C01BC9EA6}">
      <dsp:nvSpPr>
        <dsp:cNvPr id="0" name=""/>
        <dsp:cNvSpPr/>
      </dsp:nvSpPr>
      <dsp:spPr>
        <a:xfrm>
          <a:off x="0" y="511343"/>
          <a:ext cx="8934319" cy="1844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665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 dirty="0"/>
            <a:t>Capital Asset Acquisitions </a:t>
          </a:r>
          <a:r>
            <a:rPr lang="en-US" sz="1600" kern="1200" dirty="0"/>
            <a:t>– Assets that are to be acquired (purchased, made, etc.) that are to replace existing items, to enhance existing shooting activities and/or regulatory required items. Typically these are simple “buys” and installs – buy/install/use quickly. Example: Target stands, tables, steel plates, etc.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 dirty="0"/>
            <a:t>Capital Projects </a:t>
          </a:r>
          <a:r>
            <a:rPr lang="en-US" sz="1600" kern="1200" dirty="0"/>
            <a:t>– Assets that are a “project” – items that require many activities and assets to enact. Typically the are longer term items that need permits or plans, site work, and/or multiple disciplines (plumber, electrician, etc.).  Example: Raised archery stand, “No Blue Sky” barriers, new pits, etc.  </a:t>
          </a:r>
        </a:p>
      </dsp:txBody>
      <dsp:txXfrm>
        <a:off x="0" y="511343"/>
        <a:ext cx="8934319" cy="1844369"/>
      </dsp:txXfrm>
    </dsp:sp>
    <dsp:sp modelId="{DF7889FA-828E-4DBC-8E50-ED598B716AFA}">
      <dsp:nvSpPr>
        <dsp:cNvPr id="0" name=""/>
        <dsp:cNvSpPr/>
      </dsp:nvSpPr>
      <dsp:spPr>
        <a:xfrm>
          <a:off x="0" y="2355713"/>
          <a:ext cx="8934319" cy="49253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Our Capital plan is comprised of key new items … </a:t>
          </a:r>
        </a:p>
      </dsp:txBody>
      <dsp:txXfrm>
        <a:off x="24043" y="2379756"/>
        <a:ext cx="8886233" cy="444445"/>
      </dsp:txXfrm>
    </dsp:sp>
    <dsp:sp modelId="{1BBEF1E1-CC4D-4790-9B61-F1AFD0D7A341}">
      <dsp:nvSpPr>
        <dsp:cNvPr id="0" name=""/>
        <dsp:cNvSpPr/>
      </dsp:nvSpPr>
      <dsp:spPr>
        <a:xfrm>
          <a:off x="0" y="2848244"/>
          <a:ext cx="8934319" cy="1341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665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New Key Items that have been reviewed and approved by the Board of Directors to be submitted to the membership for review and approval.  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Not all items (assets/enhancements) that are part of the overall enhancement of the club and property are included in the submitted list.  This list has been tempered by immediate need/benefit, cost of not doing, existing funds, ability to be permits and current income.</a:t>
          </a:r>
        </a:p>
      </dsp:txBody>
      <dsp:txXfrm>
        <a:off x="0" y="2848244"/>
        <a:ext cx="8934319" cy="1341360"/>
      </dsp:txXfrm>
    </dsp:sp>
    <dsp:sp modelId="{7FCD33F3-C06A-44F2-BC2A-57CB5865C89D}">
      <dsp:nvSpPr>
        <dsp:cNvPr id="0" name=""/>
        <dsp:cNvSpPr/>
      </dsp:nvSpPr>
      <dsp:spPr>
        <a:xfrm>
          <a:off x="0" y="4189604"/>
          <a:ext cx="8934319" cy="6385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There does exist a set of Capital items (Assets &amp; Projects) that have been previously approved, and funds set aside – list is included in this presentation</a:t>
          </a:r>
        </a:p>
      </dsp:txBody>
      <dsp:txXfrm>
        <a:off x="31172" y="4220776"/>
        <a:ext cx="8871975" cy="576218"/>
      </dsp:txXfrm>
    </dsp:sp>
    <dsp:sp modelId="{125B2E10-3364-4580-A688-0D42ED034C89}">
      <dsp:nvSpPr>
        <dsp:cNvPr id="0" name=""/>
        <dsp:cNvSpPr/>
      </dsp:nvSpPr>
      <dsp:spPr>
        <a:xfrm>
          <a:off x="0" y="4983687"/>
          <a:ext cx="8934319" cy="9000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Large projects (typically Capital Projects) not yet ready for execution, and those requiring site permits will be presented to the membership at a later time when they are ready for execution.</a:t>
          </a:r>
        </a:p>
      </dsp:txBody>
      <dsp:txXfrm>
        <a:off x="43939" y="5027626"/>
        <a:ext cx="8846441" cy="812209"/>
      </dsp:txXfrm>
    </dsp:sp>
    <dsp:sp modelId="{FE2EA13A-D4B1-48DA-A15D-06F2B430C1BC}">
      <dsp:nvSpPr>
        <dsp:cNvPr id="0" name=""/>
        <dsp:cNvSpPr/>
      </dsp:nvSpPr>
      <dsp:spPr>
        <a:xfrm>
          <a:off x="0" y="6039294"/>
          <a:ext cx="8934319" cy="46923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Membership Renewals for 2020 are lagging 2019 rates - $165K vs $176K </a:t>
          </a:r>
        </a:p>
      </dsp:txBody>
      <dsp:txXfrm>
        <a:off x="22906" y="6062200"/>
        <a:ext cx="8888507" cy="423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1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1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6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00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7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7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0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5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6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9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C71D2-5802-4069-9042-DBDB862C62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CRGC 2020 Capital Request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30F59-94EC-4D38-8AA3-DA2B5CCEC1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0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A31EA-BED7-47B6-947F-DF7EC8CE5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817" y="2911214"/>
            <a:ext cx="2251550" cy="92835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Advisory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B82E85E9-F763-4A38-B430-5BAABC38D4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467353"/>
              </p:ext>
            </p:extLst>
          </p:nvPr>
        </p:nvGraphicFramePr>
        <p:xfrm>
          <a:off x="3088108" y="171775"/>
          <a:ext cx="8934319" cy="6514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948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9F2DA09-7AFE-42FB-9634-AA0575D43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593757"/>
              </p:ext>
            </p:extLst>
          </p:nvPr>
        </p:nvGraphicFramePr>
        <p:xfrm>
          <a:off x="448654" y="206523"/>
          <a:ext cx="11483950" cy="44038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384205">
                  <a:extLst>
                    <a:ext uri="{9D8B030D-6E8A-4147-A177-3AD203B41FA5}">
                      <a16:colId xmlns:a16="http://schemas.microsoft.com/office/drawing/2014/main" val="431327952"/>
                    </a:ext>
                  </a:extLst>
                </a:gridCol>
                <a:gridCol w="4099745">
                  <a:extLst>
                    <a:ext uri="{9D8B030D-6E8A-4147-A177-3AD203B41FA5}">
                      <a16:colId xmlns:a16="http://schemas.microsoft.com/office/drawing/2014/main" val="3613596006"/>
                    </a:ext>
                  </a:extLst>
                </a:gridCol>
              </a:tblGrid>
              <a:tr h="633037">
                <a:tc>
                  <a:txBody>
                    <a:bodyPr/>
                    <a:lstStyle/>
                    <a:p>
                      <a:pPr algn="ctr"/>
                      <a:r>
                        <a:rPr lang="en-US" sz="3300" dirty="0"/>
                        <a:t>2020 Capital Plan Items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endParaRPr lang="en-US" sz="3300" dirty="0"/>
                    </a:p>
                  </a:txBody>
                  <a:tcPr marL="83820" marR="83820" marT="41910" marB="41910"/>
                </a:tc>
                <a:extLst>
                  <a:ext uri="{0D108BD9-81ED-4DB2-BD59-A6C34878D82A}">
                    <a16:rowId xmlns:a16="http://schemas.microsoft.com/office/drawing/2014/main" val="4077407023"/>
                  </a:ext>
                </a:extLst>
              </a:tr>
              <a:tr h="753616">
                <a:tc>
                  <a:txBody>
                    <a:bodyPr/>
                    <a:lstStyle/>
                    <a:p>
                      <a:r>
                        <a:rPr lang="en-US" sz="2800" b="1" dirty="0"/>
                        <a:t>2020 Capital Reserve Request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$42,547</a:t>
                      </a:r>
                    </a:p>
                  </a:txBody>
                  <a:tcPr marL="83820" marR="83820" marT="41910" marB="41910" anchor="ctr"/>
                </a:tc>
                <a:extLst>
                  <a:ext uri="{0D108BD9-81ED-4DB2-BD59-A6C34878D82A}">
                    <a16:rowId xmlns:a16="http://schemas.microsoft.com/office/drawing/2014/main" val="1170081962"/>
                  </a:ext>
                </a:extLst>
              </a:tr>
              <a:tr h="753616">
                <a:tc>
                  <a:txBody>
                    <a:bodyPr/>
                    <a:lstStyle/>
                    <a:p>
                      <a:r>
                        <a:rPr lang="en-US" sz="2800" b="1" dirty="0"/>
                        <a:t>2020 Capital Asset Acquisitions Request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u="sng" dirty="0"/>
                        <a:t>$15,445</a:t>
                      </a:r>
                    </a:p>
                  </a:txBody>
                  <a:tcPr marL="83820" marR="83820" marT="41910" marB="41910" anchor="ctr"/>
                </a:tc>
                <a:extLst>
                  <a:ext uri="{0D108BD9-81ED-4DB2-BD59-A6C34878D82A}">
                    <a16:rowId xmlns:a16="http://schemas.microsoft.com/office/drawing/2014/main" val="3544808866"/>
                  </a:ext>
                </a:extLst>
              </a:tr>
              <a:tr h="753616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Total 2020 Capital Request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i="0" dirty="0"/>
                        <a:t>$57,992**</a:t>
                      </a:r>
                    </a:p>
                  </a:txBody>
                  <a:tcPr marL="83820" marR="83820" marT="41910" marB="41910" anchor="ctr"/>
                </a:tc>
                <a:extLst>
                  <a:ext uri="{0D108BD9-81ED-4DB2-BD59-A6C34878D82A}">
                    <a16:rowId xmlns:a16="http://schemas.microsoft.com/office/drawing/2014/main" val="3874277684"/>
                  </a:ext>
                </a:extLst>
              </a:tr>
              <a:tr h="873085">
                <a:tc>
                  <a:txBody>
                    <a:bodyPr/>
                    <a:lstStyle/>
                    <a:p>
                      <a:r>
                        <a:rPr lang="en-US" sz="2800" b="1" dirty="0"/>
                        <a:t>2020 Capital Projects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/>
                        <a:t>To Be Determined and submitted as ready</a:t>
                      </a:r>
                    </a:p>
                  </a:txBody>
                  <a:tcPr marL="83820" marR="83820" marT="41910" marB="41910"/>
                </a:tc>
                <a:extLst>
                  <a:ext uri="{0D108BD9-81ED-4DB2-BD59-A6C34878D82A}">
                    <a16:rowId xmlns:a16="http://schemas.microsoft.com/office/drawing/2014/main" val="1108906989"/>
                  </a:ext>
                </a:extLst>
              </a:tr>
              <a:tr h="572749">
                <a:tc>
                  <a:txBody>
                    <a:bodyPr/>
                    <a:lstStyle/>
                    <a:p>
                      <a:r>
                        <a:rPr lang="en-US" sz="2800" dirty="0"/>
                        <a:t>Previously Approved &amp; Funded Capital Items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i="1" dirty="0"/>
                        <a:t>$16,710</a:t>
                      </a:r>
                    </a:p>
                  </a:txBody>
                  <a:tcPr marL="83820" marR="83820" marT="41910" marB="41910" anchor="ctr"/>
                </a:tc>
                <a:extLst>
                  <a:ext uri="{0D108BD9-81ED-4DB2-BD59-A6C34878D82A}">
                    <a16:rowId xmlns:a16="http://schemas.microsoft.com/office/drawing/2014/main" val="127294935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1ACBFE-3735-4357-B9D0-DC5E6ADA22AA}"/>
              </a:ext>
            </a:extLst>
          </p:cNvPr>
          <p:cNvSpPr txBox="1"/>
          <p:nvPr/>
        </p:nvSpPr>
        <p:spPr>
          <a:xfrm>
            <a:off x="448654" y="4620152"/>
            <a:ext cx="60809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** Current 2020 budget projects a net income of $42,995, hence the shortage ($14,997) will be provided by the club’s general fund, pending membership approval. </a:t>
            </a:r>
          </a:p>
          <a:p>
            <a:endParaRPr lang="en-US" b="1" i="1" dirty="0"/>
          </a:p>
          <a:p>
            <a:r>
              <a:rPr lang="en-US" b="1" i="1" dirty="0"/>
              <a:t>Additionally, current year renewals are lagging previous year – 2019 Renewals were $176, 346 and as of Jan 20,  2020 Renewals are $165,776, or $10,570 behind.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573606-CDC2-4A97-A463-33D7A24AE7E1}"/>
              </a:ext>
            </a:extLst>
          </p:cNvPr>
          <p:cNvSpPr txBox="1"/>
          <p:nvPr/>
        </p:nvSpPr>
        <p:spPr>
          <a:xfrm>
            <a:off x="6978407" y="4786869"/>
            <a:ext cx="4468483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 dirty="0"/>
              <a:t>2020 Budget – Income:      + 262,832 </a:t>
            </a:r>
            <a:endParaRPr lang="en-US" i="1" dirty="0">
              <a:cs typeface="Calibri"/>
            </a:endParaRPr>
          </a:p>
          <a:p>
            <a:r>
              <a:rPr lang="en-US" i="1" dirty="0">
                <a:cs typeface="Calibri"/>
              </a:rPr>
              <a:t>2020 Budget – Expenses:   - 219,837</a:t>
            </a:r>
          </a:p>
          <a:p>
            <a:r>
              <a:rPr lang="en-US" i="1" dirty="0">
                <a:cs typeface="Calibri"/>
              </a:rPr>
              <a:t>2020 Capital Reserve:          -  42,547</a:t>
            </a:r>
          </a:p>
          <a:p>
            <a:r>
              <a:rPr lang="en-US" i="1" dirty="0">
                <a:cs typeface="Calibri"/>
              </a:rPr>
              <a:t>2020 Capital Asset </a:t>
            </a:r>
            <a:r>
              <a:rPr lang="en-US" i="1" dirty="0" err="1">
                <a:cs typeface="Calibri"/>
              </a:rPr>
              <a:t>Acq</a:t>
            </a:r>
            <a:r>
              <a:rPr lang="en-US" i="1" dirty="0">
                <a:cs typeface="Calibri"/>
              </a:rPr>
              <a:t>.     </a:t>
            </a:r>
            <a:r>
              <a:rPr lang="en-US" i="1" u="sng" dirty="0">
                <a:cs typeface="Calibri"/>
              </a:rPr>
              <a:t>  -  15,445</a:t>
            </a:r>
          </a:p>
          <a:p>
            <a:r>
              <a:rPr lang="en-US" i="1" dirty="0">
                <a:cs typeface="Calibri"/>
              </a:rPr>
              <a:t>                                     Net    -   14,997 (Loss)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32BC922E-4484-4002-8E48-21B0049A1692}"/>
              </a:ext>
            </a:extLst>
          </p:cNvPr>
          <p:cNvSpPr/>
          <p:nvPr/>
        </p:nvSpPr>
        <p:spPr>
          <a:xfrm>
            <a:off x="6372312" y="4703157"/>
            <a:ext cx="402564" cy="628697"/>
          </a:xfrm>
          <a:prstGeom prst="rightBrac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2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4C97C8B-CB4B-4D0E-8193-5DE03B1C6AAD}"/>
              </a:ext>
            </a:extLst>
          </p:cNvPr>
          <p:cNvSpPr txBox="1"/>
          <p:nvPr/>
        </p:nvSpPr>
        <p:spPr>
          <a:xfrm>
            <a:off x="998743" y="-99798"/>
            <a:ext cx="10515599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High Priority 2020 Capital Assets Acquisition Requests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A438AB-C512-422C-AECD-47B7C75BA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279018"/>
              </p:ext>
            </p:extLst>
          </p:nvPr>
        </p:nvGraphicFramePr>
        <p:xfrm>
          <a:off x="181484" y="888643"/>
          <a:ext cx="11845319" cy="582214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263615">
                  <a:extLst>
                    <a:ext uri="{9D8B030D-6E8A-4147-A177-3AD203B41FA5}">
                      <a16:colId xmlns:a16="http://schemas.microsoft.com/office/drawing/2014/main" val="3015039935"/>
                    </a:ext>
                  </a:extLst>
                </a:gridCol>
                <a:gridCol w="7585656">
                  <a:extLst>
                    <a:ext uri="{9D8B030D-6E8A-4147-A177-3AD203B41FA5}">
                      <a16:colId xmlns:a16="http://schemas.microsoft.com/office/drawing/2014/main" val="2505202834"/>
                    </a:ext>
                  </a:extLst>
                </a:gridCol>
                <a:gridCol w="996048">
                  <a:extLst>
                    <a:ext uri="{9D8B030D-6E8A-4147-A177-3AD203B41FA5}">
                      <a16:colId xmlns:a16="http://schemas.microsoft.com/office/drawing/2014/main" val="3090811625"/>
                    </a:ext>
                  </a:extLst>
                </a:gridCol>
              </a:tblGrid>
              <a:tr h="395713">
                <a:tc>
                  <a:txBody>
                    <a:bodyPr/>
                    <a:lstStyle/>
                    <a:p>
                      <a:r>
                        <a:rPr lang="en-US" sz="800" b="1" cap="all" spc="150">
                          <a:solidFill>
                            <a:srgbClr val="FFFFFF"/>
                          </a:solidFill>
                        </a:rPr>
                        <a:t>ID &amp; Name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r>
                        <a:rPr lang="en-US" sz="800" b="1" cap="all" spc="150">
                          <a:solidFill>
                            <a:srgbClr val="FFFFFF"/>
                          </a:solidFill>
                        </a:rPr>
                        <a:t>Reason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b="1" cap="all" spc="150" dirty="0">
                          <a:solidFill>
                            <a:srgbClr val="FFFFFF"/>
                          </a:solidFill>
                        </a:rPr>
                        <a:t>Amount</a:t>
                      </a:r>
                    </a:p>
                  </a:txBody>
                  <a:tcPr marL="101617" marR="60970" marT="60970" marB="60970" anchor="ctr"/>
                </a:tc>
                <a:extLst>
                  <a:ext uri="{0D108BD9-81ED-4DB2-BD59-A6C34878D82A}">
                    <a16:rowId xmlns:a16="http://schemas.microsoft.com/office/drawing/2014/main" val="1714864473"/>
                  </a:ext>
                </a:extLst>
              </a:tr>
              <a:tr h="1113142">
                <a:tc>
                  <a:txBody>
                    <a:bodyPr/>
                    <a:lstStyle/>
                    <a:p>
                      <a:r>
                        <a:rPr lang="en-US" sz="18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20-21 Indoor Archery Target Frames, backstop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Explanation: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3 Box Frames ($2,400), 5 face Plates ($1,125), 6 Mats ($300),  8 Foam blocks ($960) and shipping ($350)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Justification: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Current levels of wear and tear on existing target sets will require repair and component replacement in 2020.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Champion: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Bob Abramovitch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$5,720</a:t>
                      </a:r>
                    </a:p>
                  </a:txBody>
                  <a:tcPr marL="101617" marR="60970" marT="60970" marB="60970" anchor="ctr"/>
                </a:tc>
                <a:extLst>
                  <a:ext uri="{0D108BD9-81ED-4DB2-BD59-A6C34878D82A}">
                    <a16:rowId xmlns:a16="http://schemas.microsoft.com/office/drawing/2014/main" val="2566776117"/>
                  </a:ext>
                </a:extLst>
              </a:tr>
              <a:tr h="1116219">
                <a:tc>
                  <a:txBody>
                    <a:bodyPr/>
                    <a:lstStyle/>
                    <a:p>
                      <a:r>
                        <a:rPr lang="en-US" sz="1800" b="1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20-22 Outdoor Archery Target Frames, backstop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Explanation: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Improve Crossbow Targets ($600), 8 Bags replaced/repaired ($1,200), 3 New 3D targets ($1,200), shipping ($225)</a:t>
                      </a:r>
                    </a:p>
                    <a:p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Justification: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Current levels of wear and tear on existing target sets will require repair and component replacement in 2020.</a:t>
                      </a:r>
                    </a:p>
                    <a:p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Champion: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Rob Rose &amp; Bob Abramovitch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$2,200</a:t>
                      </a:r>
                    </a:p>
                  </a:txBody>
                  <a:tcPr marL="101617" marR="60970" marT="60970" marB="60970" anchor="ctr"/>
                </a:tc>
                <a:extLst>
                  <a:ext uri="{0D108BD9-81ED-4DB2-BD59-A6C34878D82A}">
                    <a16:rowId xmlns:a16="http://schemas.microsoft.com/office/drawing/2014/main" val="3253777467"/>
                  </a:ext>
                </a:extLst>
              </a:tr>
              <a:tr h="754428">
                <a:tc>
                  <a:txBody>
                    <a:bodyPr/>
                    <a:lstStyle/>
                    <a:p>
                      <a:r>
                        <a:rPr lang="en-US" sz="1800" b="1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20-24 Steel Challenge Targets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Explanation: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Several of the existing Steel Challenge targets (Steel plates) need replacing</a:t>
                      </a:r>
                    </a:p>
                    <a:p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Justification: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Damaged plates can lead to injury of participants</a:t>
                      </a:r>
                    </a:p>
                    <a:p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Champion: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Ralph Rookey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$1,500</a:t>
                      </a:r>
                    </a:p>
                  </a:txBody>
                  <a:tcPr marL="101617" marR="60970" marT="60970" marB="60970" anchor="ctr"/>
                </a:tc>
                <a:extLst>
                  <a:ext uri="{0D108BD9-81ED-4DB2-BD59-A6C34878D82A}">
                    <a16:rowId xmlns:a16="http://schemas.microsoft.com/office/drawing/2014/main" val="3952520960"/>
                  </a:ext>
                </a:extLst>
              </a:tr>
              <a:tr h="754428">
                <a:tc>
                  <a:txBody>
                    <a:bodyPr/>
                    <a:lstStyle/>
                    <a:p>
                      <a:r>
                        <a:rPr lang="en-US" sz="1800" b="1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20-25 On Site Diesel Storage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Explanation: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The acquisition of a diesel storage tank ($700) and site preparation and materials ($300). </a:t>
                      </a:r>
                    </a:p>
                    <a:p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Justification: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 have diesel fuel at hand at all times and to have cheaper fuel costs. </a:t>
                      </a:r>
                    </a:p>
                    <a:p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Champion: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Dan Jones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$600</a:t>
                      </a:r>
                    </a:p>
                  </a:txBody>
                  <a:tcPr marL="101617" marR="60970" marT="60970" marB="60970" anchor="ctr"/>
                </a:tc>
                <a:extLst>
                  <a:ext uri="{0D108BD9-81ED-4DB2-BD59-A6C34878D82A}">
                    <a16:rowId xmlns:a16="http://schemas.microsoft.com/office/drawing/2014/main" val="1937230445"/>
                  </a:ext>
                </a:extLst>
              </a:tr>
              <a:tr h="933784">
                <a:tc>
                  <a:txBody>
                    <a:bodyPr/>
                    <a:lstStyle/>
                    <a:p>
                      <a:r>
                        <a:rPr lang="en-US" sz="18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20-26 Office Computer System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Explanation: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Additional Computer system and associated software</a:t>
                      </a:r>
                    </a:p>
                    <a:p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Justification: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Current needs/uses of existing system impede each other and a second system is required with the ability to peer to peer network the existing system. Includes Windows 10, Office Multi User, secure remote access., etc.</a:t>
                      </a:r>
                    </a:p>
                    <a:p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Champion: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Dave Nelson &amp; Chuck Armstrong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$1,925</a:t>
                      </a:r>
                    </a:p>
                  </a:txBody>
                  <a:tcPr marL="101617" marR="60970" marT="60970" marB="60970" anchor="ctr"/>
                </a:tc>
                <a:extLst>
                  <a:ext uri="{0D108BD9-81ED-4DB2-BD59-A6C34878D82A}">
                    <a16:rowId xmlns:a16="http://schemas.microsoft.com/office/drawing/2014/main" val="4097468575"/>
                  </a:ext>
                </a:extLst>
              </a:tr>
              <a:tr h="754428">
                <a:tc>
                  <a:txBody>
                    <a:bodyPr/>
                    <a:lstStyle/>
                    <a:p>
                      <a:r>
                        <a:rPr lang="en-US" sz="18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20-27 Connex 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Explanation: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Additional Connex for the AS pit area</a:t>
                      </a:r>
                    </a:p>
                    <a:p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Justification: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The activity area needs additional storage space</a:t>
                      </a:r>
                    </a:p>
                    <a:p>
                      <a:r>
                        <a:rPr lang="en-US" sz="1200" b="1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Champion: </a:t>
                      </a:r>
                      <a:r>
                        <a:rPr lang="en-US" sz="12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Ralph Rookey &amp; Dan Jones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cap="none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$3,500</a:t>
                      </a:r>
                    </a:p>
                  </a:txBody>
                  <a:tcPr marL="101617" marR="60970" marT="60970" marB="60970" anchor="ctr"/>
                </a:tc>
                <a:extLst>
                  <a:ext uri="{0D108BD9-81ED-4DB2-BD59-A6C34878D82A}">
                    <a16:rowId xmlns:a16="http://schemas.microsoft.com/office/drawing/2014/main" val="3405940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88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4C97C8B-CB4B-4D0E-8193-5DE03B1C6AAD}"/>
              </a:ext>
            </a:extLst>
          </p:cNvPr>
          <p:cNvSpPr txBox="1"/>
          <p:nvPr/>
        </p:nvSpPr>
        <p:spPr>
          <a:xfrm>
            <a:off x="678276" y="177940"/>
            <a:ext cx="10515599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i="1" dirty="0">
                <a:latin typeface="+mj-lt"/>
                <a:ea typeface="+mj-ea"/>
                <a:cs typeface="+mj-cs"/>
              </a:rPr>
              <a:t>Key Previously Approved and Funded Captial </a:t>
            </a:r>
            <a:r>
              <a:rPr lang="en-US" sz="3800" b="1" i="1" dirty="0" err="1">
                <a:latin typeface="+mj-lt"/>
                <a:ea typeface="+mj-ea"/>
                <a:cs typeface="+mj-cs"/>
              </a:rPr>
              <a:t>Acqusitions</a:t>
            </a:r>
            <a:r>
              <a:rPr lang="en-US" sz="3800" b="1" i="1" dirty="0">
                <a:latin typeface="+mj-lt"/>
                <a:ea typeface="+mj-ea"/>
                <a:cs typeface="+mj-cs"/>
              </a:rPr>
              <a:t> and Projects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A438AB-C512-422C-AECD-47B7C75BA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030619"/>
              </p:ext>
            </p:extLst>
          </p:nvPr>
        </p:nvGraphicFramePr>
        <p:xfrm>
          <a:off x="181484" y="1305289"/>
          <a:ext cx="11845319" cy="31348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263615">
                  <a:extLst>
                    <a:ext uri="{9D8B030D-6E8A-4147-A177-3AD203B41FA5}">
                      <a16:colId xmlns:a16="http://schemas.microsoft.com/office/drawing/2014/main" val="3015039935"/>
                    </a:ext>
                  </a:extLst>
                </a:gridCol>
                <a:gridCol w="7585656">
                  <a:extLst>
                    <a:ext uri="{9D8B030D-6E8A-4147-A177-3AD203B41FA5}">
                      <a16:colId xmlns:a16="http://schemas.microsoft.com/office/drawing/2014/main" val="2505202834"/>
                    </a:ext>
                  </a:extLst>
                </a:gridCol>
                <a:gridCol w="996048">
                  <a:extLst>
                    <a:ext uri="{9D8B030D-6E8A-4147-A177-3AD203B41FA5}">
                      <a16:colId xmlns:a16="http://schemas.microsoft.com/office/drawing/2014/main" val="3090811625"/>
                    </a:ext>
                  </a:extLst>
                </a:gridCol>
              </a:tblGrid>
              <a:tr h="367395">
                <a:tc>
                  <a:txBody>
                    <a:bodyPr/>
                    <a:lstStyle/>
                    <a:p>
                      <a:r>
                        <a:rPr lang="en-US" sz="800" b="1" cap="all" spc="150" dirty="0">
                          <a:solidFill>
                            <a:srgbClr val="FFFFFF"/>
                          </a:solidFill>
                        </a:rPr>
                        <a:t>ID &amp; Name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r>
                        <a:rPr lang="en-US" sz="800" b="1" cap="all" spc="150" dirty="0">
                          <a:solidFill>
                            <a:srgbClr val="FFFFFF"/>
                          </a:solidFill>
                        </a:rPr>
                        <a:t>Reason</a:t>
                      </a:r>
                    </a:p>
                  </a:txBody>
                  <a:tcPr marL="101617" marR="60970" marT="60970" marB="6097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b="1" cap="all" spc="150" dirty="0">
                          <a:solidFill>
                            <a:srgbClr val="FFFFFF"/>
                          </a:solidFill>
                        </a:rPr>
                        <a:t>Amount</a:t>
                      </a:r>
                    </a:p>
                  </a:txBody>
                  <a:tcPr marL="101617" marR="60970" marT="60970" marB="60970" anchor="ctr"/>
                </a:tc>
                <a:extLst>
                  <a:ext uri="{0D108BD9-81ED-4DB2-BD59-A6C34878D82A}">
                    <a16:rowId xmlns:a16="http://schemas.microsoft.com/office/drawing/2014/main" val="1714864473"/>
                  </a:ext>
                </a:extLst>
              </a:tr>
              <a:tr h="1033483">
                <a:tc>
                  <a:txBody>
                    <a:bodyPr/>
                    <a:lstStyle/>
                    <a:p>
                      <a:r>
                        <a:rPr lang="en-US" sz="1800" b="1" dirty="0"/>
                        <a:t>17-04 Indoor Pistol Range Lighting</a:t>
                      </a:r>
                    </a:p>
                  </a:txBody>
                  <a:tcPr marL="65984" marR="65984" marT="32993" marB="32993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Improve indoor pistol lighting with protected LED lights</a:t>
                      </a:r>
                    </a:p>
                  </a:txBody>
                  <a:tcPr marL="65984" marR="65984" marT="32993" marB="3299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$1,320</a:t>
                      </a:r>
                    </a:p>
                  </a:txBody>
                  <a:tcPr marL="65984" marR="65984" marT="32993" marB="32993" anchor="ctr"/>
                </a:tc>
                <a:extLst>
                  <a:ext uri="{0D108BD9-81ED-4DB2-BD59-A6C34878D82A}">
                    <a16:rowId xmlns:a16="http://schemas.microsoft.com/office/drawing/2014/main" val="2566776117"/>
                  </a:ext>
                </a:extLst>
              </a:tr>
              <a:tr h="1033483">
                <a:tc>
                  <a:txBody>
                    <a:bodyPr/>
                    <a:lstStyle/>
                    <a:p>
                      <a:r>
                        <a:rPr lang="en-US" sz="1800" b="1" dirty="0"/>
                        <a:t>19-01 Indoor Pistol Range Backstop Maintenance</a:t>
                      </a:r>
                    </a:p>
                  </a:txBody>
                  <a:tcPr marL="65984" marR="65984" marT="32993" marB="32993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Maintain existing backstop (remove, address loose/missing bolts, replace) Note: Originally approved at $30,000 using external resource. Estimate $10,000 using club resources. </a:t>
                      </a:r>
                    </a:p>
                  </a:txBody>
                  <a:tcPr marL="65984" marR="65984" marT="32993" marB="3299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$10,000</a:t>
                      </a:r>
                    </a:p>
                  </a:txBody>
                  <a:tcPr marL="65984" marR="65984" marT="32993" marB="32993" anchor="ctr"/>
                </a:tc>
                <a:extLst>
                  <a:ext uri="{0D108BD9-81ED-4DB2-BD59-A6C34878D82A}">
                    <a16:rowId xmlns:a16="http://schemas.microsoft.com/office/drawing/2014/main" val="3253777467"/>
                  </a:ext>
                </a:extLst>
              </a:tr>
              <a:tr h="700439">
                <a:tc>
                  <a:txBody>
                    <a:bodyPr/>
                    <a:lstStyle/>
                    <a:p>
                      <a:r>
                        <a:rPr lang="en-US" sz="1800" b="1" dirty="0"/>
                        <a:t>19-04 Indoor Pistol Range HEPA Vacuum</a:t>
                      </a:r>
                    </a:p>
                  </a:txBody>
                  <a:tcPr marL="65984" marR="65984" marT="32993" marB="32993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Needed to help maintain appropriate lead levels in the range and club house</a:t>
                      </a:r>
                    </a:p>
                  </a:txBody>
                  <a:tcPr marL="65984" marR="65984" marT="32993" marB="3299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$5,390</a:t>
                      </a:r>
                    </a:p>
                  </a:txBody>
                  <a:tcPr marL="65984" marR="65984" marT="32993" marB="32993" anchor="ctr"/>
                </a:tc>
                <a:extLst>
                  <a:ext uri="{0D108BD9-81ED-4DB2-BD59-A6C34878D82A}">
                    <a16:rowId xmlns:a16="http://schemas.microsoft.com/office/drawing/2014/main" val="3952520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630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4C97C8B-CB4B-4D0E-8193-5DE03B1C6AAD}"/>
              </a:ext>
            </a:extLst>
          </p:cNvPr>
          <p:cNvSpPr txBox="1"/>
          <p:nvPr/>
        </p:nvSpPr>
        <p:spPr>
          <a:xfrm>
            <a:off x="838200" y="0"/>
            <a:ext cx="10515599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Key Future Capital Projects Pending Quotes, Permits, etc.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A438AB-C512-422C-AECD-47B7C75BA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399435"/>
              </p:ext>
            </p:extLst>
          </p:nvPr>
        </p:nvGraphicFramePr>
        <p:xfrm>
          <a:off x="495591" y="1047024"/>
          <a:ext cx="11238046" cy="551988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980973">
                  <a:extLst>
                    <a:ext uri="{9D8B030D-6E8A-4147-A177-3AD203B41FA5}">
                      <a16:colId xmlns:a16="http://schemas.microsoft.com/office/drawing/2014/main" val="3015039935"/>
                    </a:ext>
                  </a:extLst>
                </a:gridCol>
                <a:gridCol w="5257073">
                  <a:extLst>
                    <a:ext uri="{9D8B030D-6E8A-4147-A177-3AD203B41FA5}">
                      <a16:colId xmlns:a16="http://schemas.microsoft.com/office/drawing/2014/main" val="2505202834"/>
                    </a:ext>
                  </a:extLst>
                </a:gridCol>
              </a:tblGrid>
              <a:tr h="449927">
                <a:tc>
                  <a:txBody>
                    <a:bodyPr/>
                    <a:lstStyle/>
                    <a:p>
                      <a:r>
                        <a:rPr lang="en-US" sz="1000" b="0" cap="all" spc="150" dirty="0">
                          <a:solidFill>
                            <a:schemeClr val="lt1"/>
                          </a:solidFill>
                        </a:rPr>
                        <a:t>PROJECT</a:t>
                      </a:r>
                    </a:p>
                  </a:txBody>
                  <a:tcPr marL="88760" marR="88760" marT="88760" marB="88760" anchor="ctr"/>
                </a:tc>
                <a:tc>
                  <a:txBody>
                    <a:bodyPr/>
                    <a:lstStyle/>
                    <a:p>
                      <a:r>
                        <a:rPr lang="en-US" sz="1000" b="0" cap="all" spc="150" dirty="0">
                          <a:solidFill>
                            <a:schemeClr val="lt1"/>
                          </a:solidFill>
                        </a:rPr>
                        <a:t>EXPLANATION</a:t>
                      </a:r>
                    </a:p>
                  </a:txBody>
                  <a:tcPr marL="88760" marR="88760" marT="88760" marB="88760" anchor="ctr"/>
                </a:tc>
                <a:extLst>
                  <a:ext uri="{0D108BD9-81ED-4DB2-BD59-A6C34878D82A}">
                    <a16:rowId xmlns:a16="http://schemas.microsoft.com/office/drawing/2014/main" val="1714864473"/>
                  </a:ext>
                </a:extLst>
              </a:tr>
              <a:tr h="851887">
                <a:tc>
                  <a:txBody>
                    <a:bodyPr/>
                    <a:lstStyle/>
                    <a:p>
                      <a:r>
                        <a:rPr lang="en-US" sz="2000" b="1" cap="none" spc="0">
                          <a:solidFill>
                            <a:schemeClr val="tx1"/>
                          </a:solidFill>
                        </a:rPr>
                        <a:t>Outdoor Range Baffle System (“No Blue Sky” System)</a:t>
                      </a:r>
                    </a:p>
                  </a:txBody>
                  <a:tcPr marL="88760" marR="88760" marT="88760" marB="88760" anchor="ctr"/>
                </a:tc>
                <a:tc>
                  <a:txBody>
                    <a:bodyPr/>
                    <a:lstStyle/>
                    <a:p>
                      <a:r>
                        <a:rPr lang="en-US" sz="2000" cap="none" spc="0">
                          <a:solidFill>
                            <a:schemeClr val="tx1"/>
                          </a:solidFill>
                        </a:rPr>
                        <a:t>Inhibit probability of rounds leaving the ranges</a:t>
                      </a:r>
                    </a:p>
                  </a:txBody>
                  <a:tcPr marL="88760" marR="88760" marT="88760" marB="88760" anchor="ctr"/>
                </a:tc>
                <a:extLst>
                  <a:ext uri="{0D108BD9-81ED-4DB2-BD59-A6C34878D82A}">
                    <a16:rowId xmlns:a16="http://schemas.microsoft.com/office/drawing/2014/main" val="2566776117"/>
                  </a:ext>
                </a:extLst>
              </a:tr>
              <a:tr h="554137">
                <a:tc>
                  <a:txBody>
                    <a:bodyPr/>
                    <a:lstStyle/>
                    <a:p>
                      <a:r>
                        <a:rPr lang="en-US" sz="2000" b="1" cap="none" spc="0">
                          <a:solidFill>
                            <a:schemeClr val="tx1"/>
                          </a:solidFill>
                        </a:rPr>
                        <a:t>Additional Pits &amp; Berm Realignment</a:t>
                      </a:r>
                    </a:p>
                  </a:txBody>
                  <a:tcPr marL="88760" marR="88760" marT="88760" marB="88760" anchor="ctr"/>
                </a:tc>
                <a:tc>
                  <a:txBody>
                    <a:bodyPr/>
                    <a:lstStyle/>
                    <a:p>
                      <a:r>
                        <a:rPr lang="en-US" sz="2000" cap="none" spc="0">
                          <a:solidFill>
                            <a:schemeClr val="tx1"/>
                          </a:solidFill>
                        </a:rPr>
                        <a:t>Provide more activities and shooting space</a:t>
                      </a:r>
                    </a:p>
                  </a:txBody>
                  <a:tcPr marL="88760" marR="88760" marT="88760" marB="88760" anchor="ctr"/>
                </a:tc>
                <a:extLst>
                  <a:ext uri="{0D108BD9-81ED-4DB2-BD59-A6C34878D82A}">
                    <a16:rowId xmlns:a16="http://schemas.microsoft.com/office/drawing/2014/main" val="3253777467"/>
                  </a:ext>
                </a:extLst>
              </a:tr>
              <a:tr h="851887">
                <a:tc>
                  <a:txBody>
                    <a:bodyPr/>
                    <a:lstStyle/>
                    <a:p>
                      <a:r>
                        <a:rPr lang="en-US" sz="2000" b="1" cap="none" spc="0">
                          <a:solidFill>
                            <a:schemeClr val="tx1"/>
                          </a:solidFill>
                        </a:rPr>
                        <a:t>Clays Range Revisions</a:t>
                      </a:r>
                    </a:p>
                  </a:txBody>
                  <a:tcPr marL="88760" marR="88760" marT="88760" marB="88760" anchor="ctr"/>
                </a:tc>
                <a:tc>
                  <a:txBody>
                    <a:bodyPr/>
                    <a:lstStyle/>
                    <a:p>
                      <a:r>
                        <a:rPr lang="en-US" sz="2000" cap="none" spc="0" dirty="0">
                          <a:solidFill>
                            <a:schemeClr val="tx1"/>
                          </a:solidFill>
                        </a:rPr>
                        <a:t>Provide an appropriate and safe clays environment</a:t>
                      </a:r>
                    </a:p>
                  </a:txBody>
                  <a:tcPr marL="88760" marR="88760" marT="88760" marB="88760" anchor="ctr"/>
                </a:tc>
                <a:extLst>
                  <a:ext uri="{0D108BD9-81ED-4DB2-BD59-A6C34878D82A}">
                    <a16:rowId xmlns:a16="http://schemas.microsoft.com/office/drawing/2014/main" val="3952520960"/>
                  </a:ext>
                </a:extLst>
              </a:tr>
              <a:tr h="8518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</a:rPr>
                        <a:t>Storage Building  (24’ x 42’)</a:t>
                      </a:r>
                    </a:p>
                  </a:txBody>
                  <a:tcPr marL="88760" marR="88760" marT="88760" marB="887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cap="none" spc="0" dirty="0">
                          <a:solidFill>
                            <a:schemeClr val="tx1"/>
                          </a:solidFill>
                        </a:rPr>
                        <a:t>Provides increased (and badly needed) protected storage space</a:t>
                      </a:r>
                    </a:p>
                  </a:txBody>
                  <a:tcPr marL="88760" marR="88760" marT="88760" marB="88760" anchor="ctr"/>
                </a:tc>
                <a:extLst>
                  <a:ext uri="{0D108BD9-81ED-4DB2-BD59-A6C34878D82A}">
                    <a16:rowId xmlns:a16="http://schemas.microsoft.com/office/drawing/2014/main" val="1937230445"/>
                  </a:ext>
                </a:extLst>
              </a:tr>
              <a:tr h="554137">
                <a:tc>
                  <a:txBody>
                    <a:bodyPr/>
                    <a:lstStyle/>
                    <a:p>
                      <a:r>
                        <a:rPr lang="en-US" sz="2000" b="1" cap="none" spc="0">
                          <a:solidFill>
                            <a:schemeClr val="tx1"/>
                          </a:solidFill>
                        </a:rPr>
                        <a:t>Club House Revisions</a:t>
                      </a:r>
                    </a:p>
                  </a:txBody>
                  <a:tcPr marL="88760" marR="88760" marT="88760" marB="88760" anchor="ctr"/>
                </a:tc>
                <a:tc>
                  <a:txBody>
                    <a:bodyPr/>
                    <a:lstStyle/>
                    <a:p>
                      <a:r>
                        <a:rPr lang="en-US" sz="2000" cap="none" spc="0">
                          <a:solidFill>
                            <a:schemeClr val="tx1"/>
                          </a:solidFill>
                        </a:rPr>
                        <a:t>Enhance Club House (Floors, Office, etc.) </a:t>
                      </a:r>
                    </a:p>
                  </a:txBody>
                  <a:tcPr marL="88760" marR="88760" marT="88760" marB="88760" anchor="ctr"/>
                </a:tc>
                <a:extLst>
                  <a:ext uri="{0D108BD9-81ED-4DB2-BD59-A6C34878D82A}">
                    <a16:rowId xmlns:a16="http://schemas.microsoft.com/office/drawing/2014/main" val="4097468575"/>
                  </a:ext>
                </a:extLst>
              </a:tr>
              <a:tr h="554137">
                <a:tc>
                  <a:txBody>
                    <a:bodyPr/>
                    <a:lstStyle/>
                    <a:p>
                      <a:r>
                        <a:rPr lang="en-US" sz="2000" b="1" cap="none" spc="0">
                          <a:solidFill>
                            <a:schemeClr val="tx1"/>
                          </a:solidFill>
                        </a:rPr>
                        <a:t>Raised Archery Platform</a:t>
                      </a:r>
                    </a:p>
                  </a:txBody>
                  <a:tcPr marL="88760" marR="88760" marT="88760" marB="88760" anchor="ctr"/>
                </a:tc>
                <a:tc>
                  <a:txBody>
                    <a:bodyPr/>
                    <a:lstStyle/>
                    <a:p>
                      <a:r>
                        <a:rPr lang="en-US" sz="2000" cap="none" spc="0">
                          <a:solidFill>
                            <a:schemeClr val="tx1"/>
                          </a:solidFill>
                        </a:rPr>
                        <a:t>Enhance Outdoor Archery Experience</a:t>
                      </a:r>
                    </a:p>
                  </a:txBody>
                  <a:tcPr marL="88760" marR="88760" marT="88760" marB="88760" anchor="ctr"/>
                </a:tc>
                <a:extLst>
                  <a:ext uri="{0D108BD9-81ED-4DB2-BD59-A6C34878D82A}">
                    <a16:rowId xmlns:a16="http://schemas.microsoft.com/office/drawing/2014/main" val="3405940131"/>
                  </a:ext>
                </a:extLst>
              </a:tr>
              <a:tr h="851887">
                <a:tc>
                  <a:txBody>
                    <a:bodyPr/>
                    <a:lstStyle/>
                    <a:p>
                      <a:r>
                        <a:rPr lang="en-US" sz="2000" b="1" cap="none" spc="0" dirty="0">
                          <a:solidFill>
                            <a:schemeClr val="tx1"/>
                          </a:solidFill>
                        </a:rPr>
                        <a:t>Indoor Pistol Range Revisions</a:t>
                      </a:r>
                    </a:p>
                  </a:txBody>
                  <a:tcPr marL="88760" marR="88760" marT="88760" marB="88760" anchor="ctr"/>
                </a:tc>
                <a:tc>
                  <a:txBody>
                    <a:bodyPr/>
                    <a:lstStyle/>
                    <a:p>
                      <a:r>
                        <a:rPr lang="en-US" sz="2000" cap="none" spc="0" dirty="0">
                          <a:solidFill>
                            <a:schemeClr val="tx1"/>
                          </a:solidFill>
                        </a:rPr>
                        <a:t>Epoxy Floors, Stall Baffles, Walls and Ceiling</a:t>
                      </a:r>
                    </a:p>
                  </a:txBody>
                  <a:tcPr marL="88760" marR="88760" marT="88760" marB="88760" anchor="ctr"/>
                </a:tc>
                <a:extLst>
                  <a:ext uri="{0D108BD9-81ED-4DB2-BD59-A6C34878D82A}">
                    <a16:rowId xmlns:a16="http://schemas.microsoft.com/office/drawing/2014/main" val="681998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4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1009</Words>
  <Application>Microsoft Office PowerPoint</Application>
  <PresentationFormat>Widescreen</PresentationFormat>
  <Paragraphs>94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CRGC 2020 Capital Request</vt:lpstr>
      <vt:lpstr>Advisory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CRGC 2020 Capital Request</dc:title>
  <dc:creator>Charles Armstrong</dc:creator>
  <cp:lastModifiedBy>Charles Armstrong</cp:lastModifiedBy>
  <cp:revision>87</cp:revision>
  <dcterms:created xsi:type="dcterms:W3CDTF">2020-01-19T18:51:59Z</dcterms:created>
  <dcterms:modified xsi:type="dcterms:W3CDTF">2020-01-20T21:29:07Z</dcterms:modified>
</cp:coreProperties>
</file>